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7" r:id="rId3"/>
    <p:sldId id="261" r:id="rId4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I M" initials="AM" lastIdx="1" clrIdx="0">
    <p:extLst>
      <p:ext uri="{19B8F6BF-5375-455C-9EA6-DF929625EA0E}">
        <p15:presenceInfo xmlns:p15="http://schemas.microsoft.com/office/powerpoint/2012/main" userId="921537c91cfbf19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5A94"/>
    <a:srgbClr val="7C3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E732FE8-8258-4AA7-95ED-60101B4CAC10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E8356D1-9F80-494B-9A4A-5779A68B9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55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1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65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94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35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01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3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6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66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6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D5DF-9E65-4BC1-8ED6-E538793C3D6E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2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eccloud.iec-sis.org.mx/index.php/s/wNgC6HBnkxJNlLs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B899A787-7583-4A1F-9EF6-97432035BB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603" y="392613"/>
            <a:ext cx="3412387" cy="1172417"/>
          </a:xfrm>
          <a:prstGeom prst="rect">
            <a:avLst/>
          </a:prstGeom>
        </p:spPr>
      </p:pic>
      <p:grpSp>
        <p:nvGrpSpPr>
          <p:cNvPr id="33" name="Grupo 32">
            <a:extLst>
              <a:ext uri="{FF2B5EF4-FFF2-40B4-BE49-F238E27FC236}">
                <a16:creationId xmlns:a16="http://schemas.microsoft.com/office/drawing/2014/main" id="{FCE2910A-EC98-454E-9181-E70BAA86F79D}"/>
              </a:ext>
            </a:extLst>
          </p:cNvPr>
          <p:cNvGrpSpPr/>
          <p:nvPr/>
        </p:nvGrpSpPr>
        <p:grpSpPr>
          <a:xfrm>
            <a:off x="1035266" y="3697155"/>
            <a:ext cx="5383118" cy="2077579"/>
            <a:chOff x="1457297" y="4119195"/>
            <a:chExt cx="4741069" cy="1498403"/>
          </a:xfrm>
        </p:grpSpPr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49E9FD-AD28-478A-BB2C-D2DE607FDFAF}"/>
                </a:ext>
              </a:extLst>
            </p:cNvPr>
            <p:cNvSpPr txBox="1"/>
            <p:nvPr/>
          </p:nvSpPr>
          <p:spPr>
            <a:xfrm>
              <a:off x="1718044" y="4245100"/>
              <a:ext cx="4377956" cy="4217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85800"/>
              <a:r>
                <a:rPr lang="es-MX" sz="3200" dirty="0">
                  <a:solidFill>
                    <a:prstClr val="white"/>
                  </a:solidFill>
                </a:rPr>
                <a:t>INFORMES PRESENTADOS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574BF33A-833B-40A7-A0C5-9667D88CC6B1}"/>
                </a:ext>
              </a:extLst>
            </p:cNvPr>
            <p:cNvSpPr txBox="1"/>
            <p:nvPr/>
          </p:nvSpPr>
          <p:spPr>
            <a:xfrm>
              <a:off x="1697208" y="4505414"/>
              <a:ext cx="4377956" cy="665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85800"/>
              <a:r>
                <a:rPr lang="es-MX" sz="5400" dirty="0">
                  <a:solidFill>
                    <a:prstClr val="white"/>
                  </a:solidFill>
                </a:rPr>
                <a:t>AGRUPACIONES</a:t>
              </a:r>
            </a:p>
          </p:txBody>
        </p: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BC4E7E4C-F7FC-4E88-B685-F3641273B0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39168" y="4133484"/>
              <a:ext cx="2159198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69A5825B-A4BC-4ED3-9F59-B9A6E9F4494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28682" y="5598783"/>
              <a:ext cx="2069684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14">
              <a:extLst>
                <a:ext uri="{FF2B5EF4-FFF2-40B4-BE49-F238E27FC236}">
                  <a16:creationId xmlns:a16="http://schemas.microsoft.com/office/drawing/2014/main" id="{80CD480B-CB40-48E8-8863-41BE9B1E75E6}"/>
                </a:ext>
              </a:extLst>
            </p:cNvPr>
            <p:cNvCxnSpPr>
              <a:cxnSpLocks/>
            </p:cNvCxnSpPr>
            <p:nvPr/>
          </p:nvCxnSpPr>
          <p:spPr>
            <a:xfrm>
              <a:off x="6177529" y="4119195"/>
              <a:ext cx="0" cy="1498403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62583A70-F5EF-4D09-B83C-5E78644365B6}"/>
                </a:ext>
              </a:extLst>
            </p:cNvPr>
            <p:cNvSpPr txBox="1"/>
            <p:nvPr/>
          </p:nvSpPr>
          <p:spPr>
            <a:xfrm>
              <a:off x="2292153" y="4943937"/>
              <a:ext cx="3078449" cy="5993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85800"/>
              <a:r>
                <a:rPr lang="es-MX" sz="4800" dirty="0">
                  <a:solidFill>
                    <a:prstClr val="white"/>
                  </a:solidFill>
                </a:rPr>
                <a:t>POLÍTICAS</a:t>
              </a:r>
            </a:p>
          </p:txBody>
        </p: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92B66A3B-F0D9-4148-8610-E41BD5739ADF}"/>
                </a:ext>
              </a:extLst>
            </p:cNvPr>
            <p:cNvCxnSpPr>
              <a:cxnSpLocks/>
            </p:cNvCxnSpPr>
            <p:nvPr/>
          </p:nvCxnSpPr>
          <p:spPr>
            <a:xfrm>
              <a:off x="1457298" y="4133484"/>
              <a:ext cx="2159198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06B7FC31-A576-4267-A29F-80DD742B64D5}"/>
                </a:ext>
              </a:extLst>
            </p:cNvPr>
            <p:cNvCxnSpPr>
              <a:cxnSpLocks/>
            </p:cNvCxnSpPr>
            <p:nvPr/>
          </p:nvCxnSpPr>
          <p:spPr>
            <a:xfrm>
              <a:off x="1457297" y="5598783"/>
              <a:ext cx="2159199" cy="18815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E925BE08-5EDC-4848-9EFD-F2FE5A1B7727}"/>
                </a:ext>
              </a:extLst>
            </p:cNvPr>
            <p:cNvCxnSpPr>
              <a:cxnSpLocks/>
            </p:cNvCxnSpPr>
            <p:nvPr/>
          </p:nvCxnSpPr>
          <p:spPr>
            <a:xfrm>
              <a:off x="1478728" y="4119197"/>
              <a:ext cx="0" cy="1479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847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296980" y="1918104"/>
            <a:ext cx="7495309" cy="431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MX" sz="2000" dirty="0">
                <a:solidFill>
                  <a:schemeClr val="bg2">
                    <a:lumMod val="25000"/>
                  </a:schemeClr>
                </a:solidFill>
              </a:rPr>
              <a:t>Según lo establece el artículo 41, base V, apartado B, inciso a), numeral 6 de la Constitución Política de los Estados Unidos Mexicanos, es facultad del </a:t>
            </a:r>
            <a:r>
              <a:rPr lang="es-MX" altLang="es-MX" sz="2000" dirty="0">
                <a:solidFill>
                  <a:schemeClr val="bg2">
                    <a:lumMod val="25000"/>
                  </a:schemeClr>
                </a:solidFill>
              </a:rPr>
              <a:t>Consejo General del Instituto Nacional Electoral la fiscalización de las finanzas de los partidos políticos relativas a los procesos electorales federales y locales, así como de las campañas de los candidatos</a:t>
            </a:r>
            <a:r>
              <a:rPr lang="es-MX" sz="2000" dirty="0">
                <a:solidFill>
                  <a:schemeClr val="bg2">
                    <a:lumMod val="25000"/>
                  </a:schemeClr>
                </a:solidFill>
              </a:rPr>
              <a:t>. Por lo tanto, los informes sobre sus ingresos y egresos serán presentados ante la mencionada autoridad electoral. 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578755" y="1728327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MX" sz="3200" dirty="0">
              <a:solidFill>
                <a:srgbClr val="7C3F99"/>
              </a:solidFill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65E257F-3EF5-44A8-922B-B8B402A314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290" y="543358"/>
            <a:ext cx="2362161" cy="813854"/>
          </a:xfrm>
          <a:prstGeom prst="rect">
            <a:avLst/>
          </a:prstGeom>
        </p:spPr>
      </p:pic>
      <p:sp>
        <p:nvSpPr>
          <p:cNvPr id="18" name="Rectángulo 17">
            <a:extLst>
              <a:ext uri="{FF2B5EF4-FFF2-40B4-BE49-F238E27FC236}">
                <a16:creationId xmlns:a16="http://schemas.microsoft.com/office/drawing/2014/main" id="{6C39151B-50A5-459C-ACCD-DA0DC83934E6}"/>
              </a:ext>
            </a:extLst>
          </p:cNvPr>
          <p:cNvSpPr/>
          <p:nvPr/>
        </p:nvSpPr>
        <p:spPr>
          <a:xfrm>
            <a:off x="1946103" y="1456439"/>
            <a:ext cx="391453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2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Partidos Políticos</a:t>
            </a:r>
            <a:endParaRPr lang="es-MX" sz="28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A9932D41-D392-0AAA-E3B3-1208EDAD3AE7}"/>
              </a:ext>
            </a:extLst>
          </p:cNvPr>
          <p:cNvGrpSpPr/>
          <p:nvPr/>
        </p:nvGrpSpPr>
        <p:grpSpPr>
          <a:xfrm>
            <a:off x="4116005" y="109444"/>
            <a:ext cx="3621726" cy="1458328"/>
            <a:chOff x="4125251" y="221121"/>
            <a:chExt cx="3621726" cy="1458328"/>
          </a:xfrm>
        </p:grpSpPr>
        <p:grpSp>
          <p:nvGrpSpPr>
            <p:cNvPr id="31" name="Grupo 30"/>
            <p:cNvGrpSpPr/>
            <p:nvPr/>
          </p:nvGrpSpPr>
          <p:grpSpPr>
            <a:xfrm>
              <a:off x="4125251" y="221121"/>
              <a:ext cx="3621726" cy="1458328"/>
              <a:chOff x="7813440" y="823709"/>
              <a:chExt cx="4471162" cy="1458328"/>
            </a:xfrm>
          </p:grpSpPr>
          <p:sp>
            <p:nvSpPr>
              <p:cNvPr id="32" name="Rectángulo 31"/>
              <p:cNvSpPr/>
              <p:nvPr/>
            </p:nvSpPr>
            <p:spPr>
              <a:xfrm>
                <a:off x="7813440" y="823709"/>
                <a:ext cx="44711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Fecha de actualización y/o validación: </a:t>
                </a:r>
              </a:p>
              <a:p>
                <a:r>
                  <a:rPr lang="es-MX" sz="1200" b="1" dirty="0">
                    <a:solidFill>
                      <a:srgbClr val="7030A0"/>
                    </a:solidFill>
                  </a:rPr>
                  <a:t>30 de septiembre de 2025</a:t>
                </a:r>
              </a:p>
            </p:txBody>
          </p:sp>
          <p:sp>
            <p:nvSpPr>
              <p:cNvPr id="33" name="Rectángulo 32"/>
              <p:cNvSpPr/>
              <p:nvPr/>
            </p:nvSpPr>
            <p:spPr>
              <a:xfrm>
                <a:off x="7813440" y="1635706"/>
                <a:ext cx="395180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Responsable de generar la información: </a:t>
                </a:r>
              </a:p>
              <a:p>
                <a:r>
                  <a:rPr lang="es-MX" sz="1200" b="1" dirty="0">
                    <a:solidFill>
                      <a:srgbClr val="0070C0"/>
                    </a:solidFill>
                  </a:rPr>
                  <a:t>Unidad Técnica de Fiscalización</a:t>
                </a:r>
              </a:p>
              <a:p>
                <a:endParaRPr lang="es-MX" sz="1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231F97B1-11AE-7F7C-4E9E-C5D5DEB7A672}"/>
                </a:ext>
              </a:extLst>
            </p:cNvPr>
            <p:cNvSpPr/>
            <p:nvPr/>
          </p:nvSpPr>
          <p:spPr>
            <a:xfrm>
              <a:off x="4125251" y="599776"/>
              <a:ext cx="36217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Del 01 al 30 de septiembre de 2025</a:t>
              </a:r>
            </a:p>
          </p:txBody>
        </p: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C90F0A26-3614-BA6A-F596-3A20407B28C8}"/>
              </a:ext>
            </a:extLst>
          </p:cNvPr>
          <p:cNvSpPr/>
          <p:nvPr/>
        </p:nvSpPr>
        <p:spPr>
          <a:xfrm>
            <a:off x="0" y="152361"/>
            <a:ext cx="3914539" cy="73866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1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informes que presentan los partidos políticos, asociaciones y agrupaciones políticas o de ciudadanos.</a:t>
            </a:r>
            <a:endParaRPr lang="es-MX" sz="16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4FFFE3F-9DD0-6656-ECFD-2B815D6D52DD}"/>
              </a:ext>
            </a:extLst>
          </p:cNvPr>
          <p:cNvSpPr/>
          <p:nvPr/>
        </p:nvSpPr>
        <p:spPr>
          <a:xfrm>
            <a:off x="8997867" y="3568839"/>
            <a:ext cx="2582031" cy="255405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Rounded MT Bold" panose="020F0704030504030204" pitchFamily="34" charset="0"/>
              </a:rPr>
              <a:t>Artículo 70, fracción I, inciso b)</a:t>
            </a:r>
          </a:p>
        </p:txBody>
      </p:sp>
    </p:spTree>
    <p:extLst>
      <p:ext uri="{BB962C8B-B14F-4D97-AF65-F5344CB8AC3E}">
        <p14:creationId xmlns:p14="http://schemas.microsoft.com/office/powerpoint/2010/main" val="94951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/>
          <p:cNvSpPr/>
          <p:nvPr/>
        </p:nvSpPr>
        <p:spPr>
          <a:xfrm>
            <a:off x="4578755" y="1728327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MX" sz="3200" dirty="0">
              <a:solidFill>
                <a:srgbClr val="7C3F99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0118BC0-78E8-415C-BB44-B82D37FF9148}"/>
              </a:ext>
            </a:extLst>
          </p:cNvPr>
          <p:cNvSpPr/>
          <p:nvPr/>
        </p:nvSpPr>
        <p:spPr>
          <a:xfrm>
            <a:off x="8997867" y="3568839"/>
            <a:ext cx="2582031" cy="255405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Rounded MT Bold" panose="020F0704030504030204" pitchFamily="34" charset="0"/>
              </a:rPr>
              <a:t>Artículo 70, fracción I, inciso b)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65E257F-3EF5-44A8-922B-B8B402A314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1290" y="543358"/>
            <a:ext cx="2362161" cy="813854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1AC5A54A-06A7-4153-AB0B-FDA0C401B508}"/>
              </a:ext>
            </a:extLst>
          </p:cNvPr>
          <p:cNvSpPr/>
          <p:nvPr/>
        </p:nvSpPr>
        <p:spPr>
          <a:xfrm>
            <a:off x="2030319" y="1538535"/>
            <a:ext cx="391453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2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Agrupaciones Políticas</a:t>
            </a:r>
            <a:endParaRPr lang="es-MX" sz="28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E2C0DC6-DAB8-4D2E-8FDD-F643E215462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392" y="2474893"/>
            <a:ext cx="894938" cy="95410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F122B5C-7D59-4193-D572-1B13043632A4}"/>
              </a:ext>
            </a:extLst>
          </p:cNvPr>
          <p:cNvSpPr txBox="1"/>
          <p:nvPr/>
        </p:nvSpPr>
        <p:spPr>
          <a:xfrm>
            <a:off x="612102" y="3572469"/>
            <a:ext cx="32459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ORGANIZACIÓN POLITICA INDEPENDIENTE</a:t>
            </a:r>
          </a:p>
        </p:txBody>
      </p:sp>
      <p:pic>
        <p:nvPicPr>
          <p:cNvPr id="5" name="Imagen 4" descr="LOGO SI COAHUILA 2018">
            <a:extLst>
              <a:ext uri="{FF2B5EF4-FFF2-40B4-BE49-F238E27FC236}">
                <a16:creationId xmlns:a16="http://schemas.microsoft.com/office/drawing/2014/main" id="{B13035D9-F5EF-7031-A6A8-99A5A5CE21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313" y="2559214"/>
            <a:ext cx="805894" cy="759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4D8FC3D-8221-18B4-168C-56D7CAD106F8}"/>
              </a:ext>
            </a:extLst>
          </p:cNvPr>
          <p:cNvSpPr txBox="1"/>
          <p:nvPr/>
        </p:nvSpPr>
        <p:spPr>
          <a:xfrm>
            <a:off x="4085067" y="3587824"/>
            <a:ext cx="3621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SOCIALDEMÓCRATA INCLUYENTE “SI COAHUILA”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85089CE-1D60-CA6E-E219-6B056A221DA8}"/>
              </a:ext>
            </a:extLst>
          </p:cNvPr>
          <p:cNvSpPr txBox="1"/>
          <p:nvPr/>
        </p:nvSpPr>
        <p:spPr>
          <a:xfrm>
            <a:off x="2279201" y="6322492"/>
            <a:ext cx="60924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000" dirty="0">
                <a:hlinkClick r:id="rId6"/>
              </a:rPr>
              <a:t>https://ieccloud.iec-sis.org.mx/index.php/s/wNgC6HBnkxJNlLs</a:t>
            </a:r>
            <a:endParaRPr lang="es-MX" sz="1000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E4D48EDF-8D31-67DB-60C4-227D5453F7F6}"/>
              </a:ext>
            </a:extLst>
          </p:cNvPr>
          <p:cNvGrpSpPr/>
          <p:nvPr/>
        </p:nvGrpSpPr>
        <p:grpSpPr>
          <a:xfrm>
            <a:off x="4116005" y="109444"/>
            <a:ext cx="3621726" cy="1458328"/>
            <a:chOff x="4125251" y="221121"/>
            <a:chExt cx="3621726" cy="1458328"/>
          </a:xfrm>
        </p:grpSpPr>
        <p:grpSp>
          <p:nvGrpSpPr>
            <p:cNvPr id="11" name="Grupo 10">
              <a:extLst>
                <a:ext uri="{FF2B5EF4-FFF2-40B4-BE49-F238E27FC236}">
                  <a16:creationId xmlns:a16="http://schemas.microsoft.com/office/drawing/2014/main" id="{30990D52-85EA-1764-769E-6365620C495D}"/>
                </a:ext>
              </a:extLst>
            </p:cNvPr>
            <p:cNvGrpSpPr/>
            <p:nvPr/>
          </p:nvGrpSpPr>
          <p:grpSpPr>
            <a:xfrm>
              <a:off x="4125251" y="221121"/>
              <a:ext cx="3621726" cy="1458328"/>
              <a:chOff x="7813440" y="823709"/>
              <a:chExt cx="4471162" cy="1458328"/>
            </a:xfrm>
          </p:grpSpPr>
          <p:sp>
            <p:nvSpPr>
              <p:cNvPr id="14" name="Rectángulo 13">
                <a:extLst>
                  <a:ext uri="{FF2B5EF4-FFF2-40B4-BE49-F238E27FC236}">
                    <a16:creationId xmlns:a16="http://schemas.microsoft.com/office/drawing/2014/main" id="{7E84493A-B8D0-BB48-2C42-54CFD2C8E272}"/>
                  </a:ext>
                </a:extLst>
              </p:cNvPr>
              <p:cNvSpPr/>
              <p:nvPr/>
            </p:nvSpPr>
            <p:spPr>
              <a:xfrm>
                <a:off x="7813440" y="823709"/>
                <a:ext cx="44711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Fecha de actualización y/o validación: </a:t>
                </a:r>
              </a:p>
              <a:p>
                <a:r>
                  <a:rPr lang="es-MX" sz="1200" b="1" dirty="0">
                    <a:solidFill>
                      <a:srgbClr val="7030A0"/>
                    </a:solidFill>
                  </a:rPr>
                  <a:t>30 de septiembre de 2025</a:t>
                </a:r>
              </a:p>
            </p:txBody>
          </p:sp>
          <p:sp>
            <p:nvSpPr>
              <p:cNvPr id="15" name="Rectángulo 14">
                <a:extLst>
                  <a:ext uri="{FF2B5EF4-FFF2-40B4-BE49-F238E27FC236}">
                    <a16:creationId xmlns:a16="http://schemas.microsoft.com/office/drawing/2014/main" id="{C5B37FB8-ACA5-2B1C-B946-710F30C4B0B3}"/>
                  </a:ext>
                </a:extLst>
              </p:cNvPr>
              <p:cNvSpPr/>
              <p:nvPr/>
            </p:nvSpPr>
            <p:spPr>
              <a:xfrm>
                <a:off x="7813440" y="1635706"/>
                <a:ext cx="3951805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MX" sz="1200" b="1" dirty="0">
                    <a:solidFill>
                      <a:schemeClr val="bg1">
                        <a:lumMod val="50000"/>
                      </a:schemeClr>
                    </a:solidFill>
                  </a:rPr>
                  <a:t>Responsable de generar la información: </a:t>
                </a:r>
              </a:p>
              <a:p>
                <a:r>
                  <a:rPr lang="es-MX" sz="1200" b="1" dirty="0">
                    <a:solidFill>
                      <a:srgbClr val="0070C0"/>
                    </a:solidFill>
                  </a:rPr>
                  <a:t>Unidad Técnica de Fiscalización</a:t>
                </a:r>
              </a:p>
              <a:p>
                <a:endParaRPr lang="es-MX" sz="12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B431EFCE-D4FC-8629-3E90-4EEC193807D8}"/>
                </a:ext>
              </a:extLst>
            </p:cNvPr>
            <p:cNvSpPr/>
            <p:nvPr/>
          </p:nvSpPr>
          <p:spPr>
            <a:xfrm>
              <a:off x="4125251" y="599776"/>
              <a:ext cx="36217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MX" sz="1200" b="1" dirty="0">
                  <a:solidFill>
                    <a:srgbClr val="7030A0"/>
                  </a:solidFill>
                </a:rPr>
                <a:t>Del 01 al 30 de septiembre de 2025</a:t>
              </a:r>
            </a:p>
          </p:txBody>
        </p:sp>
      </p:grpSp>
      <p:pic>
        <p:nvPicPr>
          <p:cNvPr id="16" name="Imagen 15">
            <a:extLst>
              <a:ext uri="{FF2B5EF4-FFF2-40B4-BE49-F238E27FC236}">
                <a16:creationId xmlns:a16="http://schemas.microsoft.com/office/drawing/2014/main" id="{0D9A0A09-D6BE-09D1-935A-410138B719AC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36" t="10077" r="31710" b="9285"/>
          <a:stretch/>
        </p:blipFill>
        <p:spPr bwMode="auto">
          <a:xfrm>
            <a:off x="3514287" y="4562190"/>
            <a:ext cx="727710" cy="7721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5E67E192-C7E6-D134-BCBB-C2392CFCAC02}"/>
              </a:ext>
            </a:extLst>
          </p:cNvPr>
          <p:cNvSpPr txBox="1"/>
          <p:nvPr/>
        </p:nvSpPr>
        <p:spPr>
          <a:xfrm>
            <a:off x="2291579" y="5540135"/>
            <a:ext cx="3245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ALIANZA CIUDADANA POR LA EDUCACIÓN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02EC72C6-E1F7-A297-3791-E40F8F4514ED}"/>
              </a:ext>
            </a:extLst>
          </p:cNvPr>
          <p:cNvSpPr/>
          <p:nvPr/>
        </p:nvSpPr>
        <p:spPr>
          <a:xfrm>
            <a:off x="0" y="152361"/>
            <a:ext cx="3914539" cy="73866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0"/>
              </a:spcAft>
            </a:pPr>
            <a:r>
              <a:rPr lang="es-MX" sz="1400" b="1" dirty="0">
                <a:solidFill>
                  <a:srgbClr val="8D5A9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Los informes que presentan los partidos políticos, asociaciones y agrupaciones políticas o de ciudadanos.</a:t>
            </a:r>
            <a:endParaRPr lang="es-MX" sz="1600" b="1" dirty="0">
              <a:solidFill>
                <a:srgbClr val="8D5A94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708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2589</TotalTime>
  <Words>244</Words>
  <Application>Microsoft Office PowerPoint</Application>
  <PresentationFormat>Panorámica</PresentationFormat>
  <Paragraphs>26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ARMI M</cp:lastModifiedBy>
  <cp:revision>159</cp:revision>
  <cp:lastPrinted>2024-04-23T23:29:51Z</cp:lastPrinted>
  <dcterms:created xsi:type="dcterms:W3CDTF">2016-01-18T17:46:42Z</dcterms:created>
  <dcterms:modified xsi:type="dcterms:W3CDTF">2025-09-30T20:32:05Z</dcterms:modified>
</cp:coreProperties>
</file>